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sldIdLst>
    <p:sldId id="284" r:id="rId5"/>
    <p:sldId id="303" r:id="rId6"/>
    <p:sldId id="300" r:id="rId7"/>
    <p:sldId id="262" r:id="rId8"/>
    <p:sldId id="301" r:id="rId9"/>
    <p:sldId id="288" r:id="rId10"/>
    <p:sldId id="289" r:id="rId11"/>
    <p:sldId id="302" r:id="rId12"/>
    <p:sldId id="296" r:id="rId13"/>
    <p:sldId id="309" r:id="rId14"/>
    <p:sldId id="325" r:id="rId15"/>
    <p:sldId id="307" r:id="rId16"/>
    <p:sldId id="310" r:id="rId17"/>
    <p:sldId id="308" r:id="rId18"/>
    <p:sldId id="311" r:id="rId19"/>
    <p:sldId id="316" r:id="rId20"/>
    <p:sldId id="317" r:id="rId21"/>
    <p:sldId id="315" r:id="rId22"/>
    <p:sldId id="306" r:id="rId23"/>
    <p:sldId id="312" r:id="rId24"/>
    <p:sldId id="320" r:id="rId25"/>
    <p:sldId id="319" r:id="rId26"/>
    <p:sldId id="305" r:id="rId27"/>
    <p:sldId id="313" r:id="rId28"/>
    <p:sldId id="321" r:id="rId29"/>
    <p:sldId id="322" r:id="rId30"/>
    <p:sldId id="323" r:id="rId31"/>
    <p:sldId id="324" r:id="rId32"/>
    <p:sldId id="285" r:id="rId33"/>
    <p:sldId id="297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77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592" y="791850"/>
            <a:ext cx="5588047" cy="1323439"/>
          </a:xfrm>
        </p:spPr>
        <p:txBody>
          <a:bodyPr/>
          <a:lstStyle/>
          <a:p>
            <a:r>
              <a:rPr lang="en-US" sz="4000" dirty="0"/>
              <a:t>T20 World Cup 2016 Analysis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593" y="1994774"/>
            <a:ext cx="4873752" cy="630936"/>
          </a:xfrm>
        </p:spPr>
        <p:txBody>
          <a:bodyPr/>
          <a:lstStyle/>
          <a:p>
            <a:r>
              <a:rPr lang="en-US" sz="2800" dirty="0"/>
              <a:t>Data Science Lab – I Project</a:t>
            </a:r>
          </a:p>
          <a:p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556" r="17556"/>
          <a:stretch/>
        </p:blipFill>
        <p:spPr>
          <a:xfrm>
            <a:off x="7246779" y="827314"/>
            <a:ext cx="3834628" cy="491359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77D94C-DCA5-993E-57F7-0CC717F3818E}"/>
              </a:ext>
            </a:extLst>
          </p:cNvPr>
          <p:cNvSpPr txBox="1"/>
          <p:nvPr/>
        </p:nvSpPr>
        <p:spPr>
          <a:xfrm>
            <a:off x="1022382" y="5132481"/>
            <a:ext cx="5588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Under the guidance of </a:t>
            </a:r>
            <a:r>
              <a:rPr lang="en-IN" sz="2800" b="1" dirty="0" err="1"/>
              <a:t>Dr.</a:t>
            </a:r>
            <a:r>
              <a:rPr lang="en-IN" sz="2800" b="1" dirty="0"/>
              <a:t> </a:t>
            </a:r>
            <a:r>
              <a:rPr lang="en-IN" sz="2800" b="1" dirty="0" err="1"/>
              <a:t>Dootika</a:t>
            </a:r>
            <a:r>
              <a:rPr lang="en-IN" sz="2800" b="1" dirty="0"/>
              <a:t> Vats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FC042-3C62-7215-DBB9-A8E6B6AAFFCB}"/>
              </a:ext>
            </a:extLst>
          </p:cNvPr>
          <p:cNvSpPr txBox="1"/>
          <p:nvPr/>
        </p:nvSpPr>
        <p:spPr>
          <a:xfrm flipH="1">
            <a:off x="1193076" y="2515823"/>
            <a:ext cx="4440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PRESENTATION BY GROUP 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B2D7F-5DA1-88F0-1D57-EA37BB64DC49}"/>
              </a:ext>
            </a:extLst>
          </p:cNvPr>
          <p:cNvSpPr txBox="1"/>
          <p:nvPr/>
        </p:nvSpPr>
        <p:spPr>
          <a:xfrm>
            <a:off x="1332411" y="3885707"/>
            <a:ext cx="2899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Rajdeep </a:t>
            </a:r>
            <a:r>
              <a:rPr lang="en-IN" dirty="0" err="1"/>
              <a:t>Adhya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Abhraraj</a:t>
            </a:r>
            <a:r>
              <a:rPr lang="en-IN" dirty="0"/>
              <a:t> </a:t>
            </a:r>
            <a:r>
              <a:rPr lang="en-IN" dirty="0" err="1"/>
              <a:t>Haldar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Vanshika Gupta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Pravin Raman Bharti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956A-F95A-525F-1BDA-D073E288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/>
              <a:t>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738F74-6779-8950-A411-CC6F2A6FA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0122E-0B21-3AC3-B7BE-A5695EE3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EC23F-6070-179C-FC81-C4677E749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0C997-9CF1-9384-70FA-FE77ED4A1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5"/>
          <a:stretch/>
        </p:blipFill>
        <p:spPr>
          <a:xfrm>
            <a:off x="288852" y="512064"/>
            <a:ext cx="5679205" cy="303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7A9F0-4EF7-5649-6DD7-AB45515F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57" y="512064"/>
            <a:ext cx="6082081" cy="30309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B27E7A-5ED4-9F75-B405-B6C7052BFC3D}"/>
              </a:ext>
            </a:extLst>
          </p:cNvPr>
          <p:cNvSpPr txBox="1"/>
          <p:nvPr/>
        </p:nvSpPr>
        <p:spPr>
          <a:xfrm>
            <a:off x="288852" y="0"/>
            <a:ext cx="744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/>
              <a:t>Vidarbha Cricket Association Stadium, Jamtha, Nagpur</a:t>
            </a:r>
            <a:endParaRPr lang="en-IN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0E7589-CF4B-61E1-2974-68D23CDFA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914" y="4502573"/>
            <a:ext cx="9358171" cy="17022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3049BF-00EF-ED5E-B313-636FB24A7C1B}"/>
              </a:ext>
            </a:extLst>
          </p:cNvPr>
          <p:cNvSpPr txBox="1"/>
          <p:nvPr/>
        </p:nvSpPr>
        <p:spPr>
          <a:xfrm>
            <a:off x="4167460" y="4022795"/>
            <a:ext cx="3857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Zealand VS India , March 15, 2016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24996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DE8A5-3DD6-4D9B-A44B-2B7F2888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F6BAD-07D7-2A67-FFA7-2BE4F5F2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BE0BA-9C1F-BDCC-86D5-CDBB215AB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97D62-53CA-C2DC-1436-F848742C6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257" y="2104054"/>
            <a:ext cx="7645485" cy="3933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4D34B-C270-BF1C-5676-54068BEB09B2}"/>
              </a:ext>
            </a:extLst>
          </p:cNvPr>
          <p:cNvSpPr txBox="1"/>
          <p:nvPr/>
        </p:nvSpPr>
        <p:spPr>
          <a:xfrm>
            <a:off x="2948077" y="921218"/>
            <a:ext cx="580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Wankhede Stadium, Mumbai</a:t>
            </a:r>
          </a:p>
        </p:txBody>
      </p:sp>
    </p:spTree>
    <p:extLst>
      <p:ext uri="{BB962C8B-B14F-4D97-AF65-F5344CB8AC3E}">
        <p14:creationId xmlns:p14="http://schemas.microsoft.com/office/powerpoint/2010/main" val="9816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1" y="1107975"/>
            <a:ext cx="4014650" cy="3701769"/>
          </a:xfrm>
        </p:spPr>
        <p:txBody>
          <a:bodyPr/>
          <a:lstStyle/>
          <a:p>
            <a:br>
              <a:rPr lang="en-US" sz="4800" dirty="0"/>
            </a:br>
            <a:r>
              <a:rPr lang="en-US" sz="4800" dirty="0"/>
              <a:t>Questions we want to answer through our data visualizations </a:t>
            </a:r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4455524" y="1768194"/>
            <a:ext cx="640080" cy="6400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1863" y="457200"/>
            <a:ext cx="6296295" cy="239486"/>
          </a:xfrm>
        </p:spPr>
        <p:txBody>
          <a:bodyPr/>
          <a:lstStyle/>
          <a:p>
            <a:r>
              <a:rPr lang="en-US" dirty="0"/>
              <a:t>1. Did a particular stadium played an important role in winning the match through a toss win?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56704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>
          <a:xfrm>
            <a:off x="4472614" y="3039210"/>
            <a:ext cx="640080" cy="6400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3" y="1746504"/>
            <a:ext cx="6038960" cy="323442"/>
          </a:xfrm>
        </p:spPr>
        <p:txBody>
          <a:bodyPr/>
          <a:lstStyle/>
          <a:p>
            <a:r>
              <a:rPr lang="en-US" dirty="0"/>
              <a:t>2. Had the toss been an important factor in winning a match throughout the tournament?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>
          <a:xfrm>
            <a:off x="4472614" y="4401433"/>
            <a:ext cx="640080" cy="64008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3" y="3035808"/>
            <a:ext cx="6178295" cy="323442"/>
          </a:xfrm>
        </p:spPr>
        <p:txBody>
          <a:bodyPr/>
          <a:lstStyle/>
          <a:p>
            <a:r>
              <a:rPr lang="en-US" dirty="0"/>
              <a:t>3.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3" y="3359250"/>
            <a:ext cx="5638365" cy="314858"/>
          </a:xfrm>
        </p:spPr>
        <p:txBody>
          <a:bodyPr/>
          <a:lstStyle/>
          <a:p>
            <a:r>
              <a:rPr lang="en-IN" dirty="0"/>
              <a:t>  </a:t>
            </a:r>
            <a:endParaRPr lang="en-US" dirty="0"/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>
          <a:xfrm>
            <a:off x="4472614" y="494307"/>
            <a:ext cx="640080" cy="64008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3" y="4325112"/>
            <a:ext cx="5882205" cy="314858"/>
          </a:xfrm>
        </p:spPr>
        <p:txBody>
          <a:bodyPr/>
          <a:lstStyle/>
          <a:p>
            <a:r>
              <a:rPr lang="en-US" dirty="0"/>
              <a:t>4.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3" y="5614416"/>
            <a:ext cx="6038959" cy="314858"/>
          </a:xfrm>
        </p:spPr>
        <p:txBody>
          <a:bodyPr/>
          <a:lstStyle/>
          <a:p>
            <a:r>
              <a:rPr lang="en-US" dirty="0"/>
              <a:t>5.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93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EA6299-0B0A-4F81-7F35-B2A79E79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B0F54-C08F-C5ED-47B0-9FF848D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11F24-E66C-AFC5-F4E9-9220CCF2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40B1D-B55E-EF15-CF9E-575F03FA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68" y="1755819"/>
            <a:ext cx="9093386" cy="4484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935FC-DA4E-B843-4F5C-299C9BDA2F91}"/>
                  </a:ext>
                </a:extLst>
              </p:cNvPr>
              <p:cNvSpPr txBox="1"/>
              <p:nvPr/>
            </p:nvSpPr>
            <p:spPr>
              <a:xfrm>
                <a:off x="826008" y="828666"/>
                <a:ext cx="533835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𝑡𝑒𝑎𝑚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𝑤h𝑖𝑐h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𝑤𝑖𝑛𝑠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𝑡𝑜𝑠𝑠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𝑎𝑙𝑠𝑜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𝑤𝑖𝑛𝑠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𝑚𝑎𝑡𝑐h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935FC-DA4E-B843-4F5C-299C9BDA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08" y="828666"/>
                <a:ext cx="5338353" cy="766877"/>
              </a:xfrm>
              <a:prstGeom prst="rect">
                <a:avLst/>
              </a:prstGeom>
              <a:blipFill>
                <a:blip r:embed="rId3"/>
                <a:stretch>
                  <a:fillRect l="-114" r="-964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86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1" y="1107975"/>
            <a:ext cx="4014650" cy="3701769"/>
          </a:xfrm>
        </p:spPr>
        <p:txBody>
          <a:bodyPr/>
          <a:lstStyle/>
          <a:p>
            <a:br>
              <a:rPr lang="en-US" sz="4800" dirty="0"/>
            </a:br>
            <a:r>
              <a:rPr lang="en-US" sz="4800" dirty="0"/>
              <a:t>Questions we want to answer through our data visualizations </a:t>
            </a:r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4455524" y="1768194"/>
            <a:ext cx="640080" cy="6400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1863" y="457200"/>
            <a:ext cx="6296295" cy="239486"/>
          </a:xfrm>
        </p:spPr>
        <p:txBody>
          <a:bodyPr/>
          <a:lstStyle/>
          <a:p>
            <a:r>
              <a:rPr lang="en-US" dirty="0"/>
              <a:t>1. Did a particular stadium played an important role in winning the match through a toss win?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56704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>
          <a:xfrm>
            <a:off x="4472614" y="3039210"/>
            <a:ext cx="640080" cy="6400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3" y="1746504"/>
            <a:ext cx="6038960" cy="323442"/>
          </a:xfrm>
        </p:spPr>
        <p:txBody>
          <a:bodyPr/>
          <a:lstStyle/>
          <a:p>
            <a:r>
              <a:rPr lang="en-US" dirty="0"/>
              <a:t>2. Had the toss been an important factor in winning a match throughout the tournament?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>
          <a:xfrm>
            <a:off x="4472614" y="4401433"/>
            <a:ext cx="640080" cy="64008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3" y="3035808"/>
            <a:ext cx="6178295" cy="323442"/>
          </a:xfrm>
        </p:spPr>
        <p:txBody>
          <a:bodyPr/>
          <a:lstStyle/>
          <a:p>
            <a:r>
              <a:rPr lang="en-US" dirty="0"/>
              <a:t>3. What is the cause of the loss of the hosting country India?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3" y="3359250"/>
            <a:ext cx="5638365" cy="314858"/>
          </a:xfrm>
        </p:spPr>
        <p:txBody>
          <a:bodyPr/>
          <a:lstStyle/>
          <a:p>
            <a:r>
              <a:rPr lang="en-IN" dirty="0"/>
              <a:t>  </a:t>
            </a:r>
            <a:endParaRPr lang="en-US" dirty="0"/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>
          <a:xfrm>
            <a:off x="4472614" y="494307"/>
            <a:ext cx="640080" cy="64008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3" y="4325112"/>
            <a:ext cx="5882205" cy="314858"/>
          </a:xfrm>
        </p:spPr>
        <p:txBody>
          <a:bodyPr/>
          <a:lstStyle/>
          <a:p>
            <a:r>
              <a:rPr lang="en-US" dirty="0"/>
              <a:t>4.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3" y="5614416"/>
            <a:ext cx="6038959" cy="314858"/>
          </a:xfrm>
        </p:spPr>
        <p:txBody>
          <a:bodyPr/>
          <a:lstStyle/>
          <a:p>
            <a:r>
              <a:rPr lang="en-US" dirty="0"/>
              <a:t>5.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1436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6697-C7E7-3BED-7AEB-FEEC09C0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/>
              <a:t>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66AF4-DE32-FB7B-0882-2AAAEF2C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7E137-FBE3-7B4C-86DE-7F842978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D0B3B-7ACD-5777-9801-8ABE216C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93F3D-B0BB-14AA-A06A-21DC6C6FE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0" y="2730490"/>
            <a:ext cx="4004083" cy="1609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0920D-119F-1CB3-AC09-9BE04CE3A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26" y="106190"/>
            <a:ext cx="3847943" cy="3335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52DE8-6755-AF99-E15B-83C5615CF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22" y="104352"/>
            <a:ext cx="3847942" cy="3324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81C78-75AE-1414-746C-3E46D8260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310" y="3535190"/>
            <a:ext cx="3859660" cy="3216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29D36E-F22B-FE3B-9731-A0AF6672F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122" y="3532998"/>
            <a:ext cx="3852423" cy="321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920A0-92A3-9569-9072-692E1C7B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F5CA1-8CC3-01FE-03C5-67B4DC334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T20 WORLDCUP 2016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66B09-51FF-6546-FEB4-8F1560C7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6304-2092-CE7C-35BD-DC6499C190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12763"/>
            <a:ext cx="9912350" cy="1014412"/>
          </a:xfrm>
        </p:spPr>
        <p:txBody>
          <a:bodyPr/>
          <a:lstStyle/>
          <a:p>
            <a:r>
              <a:rPr lang="hi-IN" dirty="0"/>
              <a:t>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525B2-4A97-2F83-E499-62FCB7D9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52779"/>
            <a:ext cx="5624058" cy="1829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70CBA-D84A-A268-85E1-4DB1E59E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09" y="752779"/>
            <a:ext cx="5624058" cy="1828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F1283C-9259-6ED6-320F-A3A47AC53645}"/>
              </a:ext>
            </a:extLst>
          </p:cNvPr>
          <p:cNvSpPr txBox="1"/>
          <p:nvPr/>
        </p:nvSpPr>
        <p:spPr>
          <a:xfrm>
            <a:off x="324333" y="272771"/>
            <a:ext cx="6338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Zealand VS India, March 15, 2016</a:t>
            </a:r>
            <a:endParaRPr lang="en-IN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28951-5A2D-8A69-9171-A2B366C2DCA7}"/>
              </a:ext>
            </a:extLst>
          </p:cNvPr>
          <p:cNvSpPr txBox="1"/>
          <p:nvPr/>
        </p:nvSpPr>
        <p:spPr>
          <a:xfrm>
            <a:off x="6186942" y="272771"/>
            <a:ext cx="429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Pakistan VS India, March 19, 2016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D4540-3C61-B5E3-F1D9-07036D182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72048"/>
            <a:ext cx="5624058" cy="18733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04C9F3-86D2-0519-9A93-02D5E00108F5}"/>
              </a:ext>
            </a:extLst>
          </p:cNvPr>
          <p:cNvSpPr txBox="1"/>
          <p:nvPr/>
        </p:nvSpPr>
        <p:spPr>
          <a:xfrm>
            <a:off x="278674" y="2985842"/>
            <a:ext cx="481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India VS Bangladesh, March 23, 2016</a:t>
            </a:r>
            <a:endParaRPr lang="en-IN" sz="20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CA3134-6B2E-85C8-F8B8-575FF5196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942" y="3472048"/>
            <a:ext cx="5635005" cy="18733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3277FD-8001-CDE1-E926-50F0F0428BDC}"/>
              </a:ext>
            </a:extLst>
          </p:cNvPr>
          <p:cNvSpPr txBox="1"/>
          <p:nvPr/>
        </p:nvSpPr>
        <p:spPr>
          <a:xfrm>
            <a:off x="6186942" y="3003244"/>
            <a:ext cx="3952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Australia VS India, March 27, 2016</a:t>
            </a:r>
          </a:p>
        </p:txBody>
      </p:sp>
    </p:spTree>
    <p:extLst>
      <p:ext uri="{BB962C8B-B14F-4D97-AF65-F5344CB8AC3E}">
        <p14:creationId xmlns:p14="http://schemas.microsoft.com/office/powerpoint/2010/main" val="279551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CDFD-916F-71B3-8FDD-CF86D051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/>
              <a:t>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BE2FA-5040-95BE-F953-DB462B45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1E092-6792-7C06-8D82-DBE67AFD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8E3AF-AC66-E4A7-89CC-739B0967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03705-C938-D9BB-47A3-FE66D73CE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211" y="210208"/>
            <a:ext cx="4448517" cy="3392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CD78E-DD89-9BF2-662E-EAD5BE90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308" y="210208"/>
            <a:ext cx="2222964" cy="2792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3AE3B-AD7F-DB9B-4E2D-656AA20E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08" y="3783350"/>
            <a:ext cx="7367511" cy="2436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2304FD-12CC-F5D9-0110-8B7BBFEEFD19}"/>
              </a:ext>
            </a:extLst>
          </p:cNvPr>
          <p:cNvSpPr txBox="1"/>
          <p:nvPr/>
        </p:nvSpPr>
        <p:spPr>
          <a:xfrm>
            <a:off x="-82296" y="4674252"/>
            <a:ext cx="4781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Wankhede Stadium, Mumbai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75C630-437C-7724-0B95-CC6B288864EB}"/>
              </a:ext>
            </a:extLst>
          </p:cNvPr>
          <p:cNvSpPr txBox="1"/>
          <p:nvPr/>
        </p:nvSpPr>
        <p:spPr>
          <a:xfrm>
            <a:off x="-82296" y="950977"/>
            <a:ext cx="4781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India VS West Indies, March 31, 2016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0675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2AE4F-1A0E-C34C-943F-571D123E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ACFCD-2006-5987-1675-9A00F1F03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FDF05-F490-65C5-D8B8-5B45A926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65A6B-DC55-0F90-6CBF-3C661CD268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12763"/>
            <a:ext cx="9912350" cy="1014412"/>
          </a:xfrm>
        </p:spPr>
        <p:txBody>
          <a:bodyPr/>
          <a:lstStyle/>
          <a:p>
            <a:r>
              <a:rPr lang="hi-IN" dirty="0"/>
              <a:t>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DEB19-1F63-7040-44F1-B1DA889A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8" y="1371828"/>
            <a:ext cx="7478859" cy="4245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839F8-73B5-FF8E-9E9A-04E2CAE5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34" y="1371828"/>
            <a:ext cx="4236992" cy="424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5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1" y="1107975"/>
            <a:ext cx="4014650" cy="3701769"/>
          </a:xfrm>
        </p:spPr>
        <p:txBody>
          <a:bodyPr/>
          <a:lstStyle/>
          <a:p>
            <a:br>
              <a:rPr lang="en-US" sz="4800" dirty="0"/>
            </a:br>
            <a:r>
              <a:rPr lang="en-US" sz="4800" dirty="0"/>
              <a:t>Questions we want to answer through our data visualizations </a:t>
            </a:r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4455524" y="1768194"/>
            <a:ext cx="640080" cy="6400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1863" y="457200"/>
            <a:ext cx="6296295" cy="239486"/>
          </a:xfrm>
        </p:spPr>
        <p:txBody>
          <a:bodyPr/>
          <a:lstStyle/>
          <a:p>
            <a:r>
              <a:rPr lang="en-US" dirty="0"/>
              <a:t>1. Did a particular stadium played an important role in winning the match through a toss win?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56704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>
          <a:xfrm>
            <a:off x="4472614" y="3039210"/>
            <a:ext cx="640080" cy="6400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3" y="1746504"/>
            <a:ext cx="6038960" cy="323442"/>
          </a:xfrm>
        </p:spPr>
        <p:txBody>
          <a:bodyPr/>
          <a:lstStyle/>
          <a:p>
            <a:r>
              <a:rPr lang="en-US" dirty="0"/>
              <a:t>2. Had the toss been an important factor in winning a match throughout the tournament?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>
          <a:xfrm>
            <a:off x="4472614" y="4401433"/>
            <a:ext cx="640080" cy="64008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3" y="3035808"/>
            <a:ext cx="6178295" cy="323442"/>
          </a:xfrm>
        </p:spPr>
        <p:txBody>
          <a:bodyPr/>
          <a:lstStyle/>
          <a:p>
            <a:r>
              <a:rPr lang="en-US" dirty="0"/>
              <a:t>3. What is the cause of the loss of the hosting country India?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3" y="3359250"/>
            <a:ext cx="5638365" cy="314858"/>
          </a:xfrm>
        </p:spPr>
        <p:txBody>
          <a:bodyPr/>
          <a:lstStyle/>
          <a:p>
            <a:r>
              <a:rPr lang="en-IN" dirty="0"/>
              <a:t>  </a:t>
            </a:r>
            <a:endParaRPr lang="en-US" dirty="0"/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>
          <a:xfrm>
            <a:off x="4472614" y="494307"/>
            <a:ext cx="640080" cy="64008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3" y="4325112"/>
            <a:ext cx="5882205" cy="314858"/>
          </a:xfrm>
        </p:spPr>
        <p:txBody>
          <a:bodyPr/>
          <a:lstStyle/>
          <a:p>
            <a:r>
              <a:rPr lang="en-US" dirty="0"/>
              <a:t>4. What was the cause of losing the semi-final of New Zealand?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3" y="5614416"/>
            <a:ext cx="6038959" cy="314858"/>
          </a:xfrm>
        </p:spPr>
        <p:txBody>
          <a:bodyPr/>
          <a:lstStyle/>
          <a:p>
            <a:r>
              <a:rPr lang="en-US" dirty="0"/>
              <a:t>5.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88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A8BBB7-6134-2F66-646D-D8DFFEFD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836E2-EFFF-78ED-72DD-10689365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FF41-78BE-13B6-9606-0645CA27F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0C994-49E9-A797-3D01-A204687E0131}"/>
              </a:ext>
            </a:extLst>
          </p:cNvPr>
          <p:cNvSpPr txBox="1"/>
          <p:nvPr/>
        </p:nvSpPr>
        <p:spPr>
          <a:xfrm>
            <a:off x="322217" y="400594"/>
            <a:ext cx="11234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Century Gothic" panose="020B0502020202020204" pitchFamily="34" charset="0"/>
              </a:rPr>
              <a:t>From where we scrapped our data?</a:t>
            </a:r>
          </a:p>
          <a:p>
            <a:endParaRPr lang="en-IN" sz="4800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50BAF-DE32-D303-2910-312B85FE749A}"/>
              </a:ext>
            </a:extLst>
          </p:cNvPr>
          <p:cNvSpPr txBox="1"/>
          <p:nvPr/>
        </p:nvSpPr>
        <p:spPr>
          <a:xfrm>
            <a:off x="322217" y="1816387"/>
            <a:ext cx="9858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solidFill>
                  <a:srgbClr val="0070C0"/>
                </a:solidFill>
              </a:rPr>
              <a:t>https://www.espncricinfo.com/series/world-t20-2015-16-901359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82779F-F69E-C47C-41CE-F4AE4710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90" y="2923032"/>
            <a:ext cx="4923570" cy="27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1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EA8B-6E1D-9C2C-C183-AD5B1672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43B0C-E452-4A18-CD2D-B0931DFE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EE3BE-1836-E70C-80B9-EBCBF134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22CF-F6FB-487F-3D4D-3AB9BF2F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6D416-41D8-5700-D1F1-1D9220A7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" y="714103"/>
            <a:ext cx="11512731" cy="53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6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58B2F5-165C-E3B5-C8A4-6889711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901B3-749A-DB76-5641-41DD9C74D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747F7-B0ED-C5B3-14DE-282EC8FA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22E37-1175-B8E8-5511-E8E421452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45" y="343491"/>
            <a:ext cx="8991600" cy="577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5A56-87F6-5E81-5C7B-9C6D24E7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AA08D-10D2-A990-B23C-385ACF92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238C0-E3CF-7521-059B-598A2AE3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DBCC0-11BF-B37A-6EE6-C4E7CB0BA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205F9-6B72-191B-1B9A-2ABECB96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378" y="255525"/>
            <a:ext cx="7595788" cy="2780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F1760-2A95-4452-571C-B7477E3C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79" y="3219889"/>
            <a:ext cx="7595787" cy="3181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ED933-9508-34A2-843C-7C6FF944E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" r="50876" b="-414"/>
          <a:stretch/>
        </p:blipFill>
        <p:spPr>
          <a:xfrm>
            <a:off x="326834" y="302179"/>
            <a:ext cx="3747447" cy="2780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FB560E-87AD-6F1E-E14C-2B0F1F993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91"/>
          <a:stretch/>
        </p:blipFill>
        <p:spPr>
          <a:xfrm>
            <a:off x="326834" y="3219889"/>
            <a:ext cx="3747446" cy="28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5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1" y="1107975"/>
            <a:ext cx="4014650" cy="3701769"/>
          </a:xfrm>
        </p:spPr>
        <p:txBody>
          <a:bodyPr/>
          <a:lstStyle/>
          <a:p>
            <a:br>
              <a:rPr lang="en-US" sz="4800" dirty="0"/>
            </a:br>
            <a:r>
              <a:rPr lang="en-US" sz="4800" dirty="0"/>
              <a:t>Questions we want to answer through our data visualizations </a:t>
            </a:r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4455524" y="1768194"/>
            <a:ext cx="640080" cy="6400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1863" y="457200"/>
            <a:ext cx="6296295" cy="239486"/>
          </a:xfrm>
        </p:spPr>
        <p:txBody>
          <a:bodyPr/>
          <a:lstStyle/>
          <a:p>
            <a:r>
              <a:rPr lang="en-US" dirty="0"/>
              <a:t>1. Did a particular stadium played an important role in winning the match through a toss win?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56704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>
          <a:xfrm>
            <a:off x="4472614" y="3039210"/>
            <a:ext cx="640080" cy="6400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3" y="1746504"/>
            <a:ext cx="6038960" cy="323442"/>
          </a:xfrm>
        </p:spPr>
        <p:txBody>
          <a:bodyPr/>
          <a:lstStyle/>
          <a:p>
            <a:r>
              <a:rPr lang="en-US" dirty="0"/>
              <a:t>2. Had the toss been an important factor in winning a match throughout the tournament?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>
          <a:xfrm>
            <a:off x="4472614" y="4401433"/>
            <a:ext cx="640080" cy="64008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3" y="3035808"/>
            <a:ext cx="6178295" cy="323442"/>
          </a:xfrm>
        </p:spPr>
        <p:txBody>
          <a:bodyPr/>
          <a:lstStyle/>
          <a:p>
            <a:r>
              <a:rPr lang="en-US" dirty="0"/>
              <a:t>3. What is the cause of the loss of the hosting country India?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3" y="3359250"/>
            <a:ext cx="5638365" cy="314858"/>
          </a:xfrm>
        </p:spPr>
        <p:txBody>
          <a:bodyPr/>
          <a:lstStyle/>
          <a:p>
            <a:r>
              <a:rPr lang="en-IN" dirty="0"/>
              <a:t>  </a:t>
            </a:r>
            <a:endParaRPr lang="en-US" dirty="0"/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>
          <a:xfrm>
            <a:off x="4472614" y="494307"/>
            <a:ext cx="640080" cy="64008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3" y="4325112"/>
            <a:ext cx="5882205" cy="314858"/>
          </a:xfrm>
        </p:spPr>
        <p:txBody>
          <a:bodyPr/>
          <a:lstStyle/>
          <a:p>
            <a:r>
              <a:rPr lang="en-US" dirty="0"/>
              <a:t>4. What was the cause of losing the semi-final of New Zealand?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3" y="5614416"/>
            <a:ext cx="6038959" cy="314858"/>
          </a:xfrm>
        </p:spPr>
        <p:txBody>
          <a:bodyPr/>
          <a:lstStyle/>
          <a:p>
            <a:r>
              <a:rPr lang="en-US" dirty="0"/>
              <a:t>5. What is the cause of the West Indies team being the champion of the T20 </a:t>
            </a:r>
            <a:r>
              <a:rPr lang="en-US" dirty="0" err="1"/>
              <a:t>Worldcup</a:t>
            </a:r>
            <a:r>
              <a:rPr lang="en-US" dirty="0"/>
              <a:t> 2016?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3617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B68E-AE43-BFFB-1D28-0C3E6F2F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88205-78B3-9FE7-BAB0-3AB1E926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BB394-3925-234E-19E7-64B5BFE4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63FEB-A663-2B9E-EDDB-2C4028DE9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AFA6A-2C76-7552-A68E-F63D9875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76" y="448533"/>
            <a:ext cx="3676429" cy="2778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E3069-C33C-922D-D447-924E56EA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6" y="3613204"/>
            <a:ext cx="3676429" cy="2775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256B3-4011-217B-F811-CA6C2D11A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0" y="2190047"/>
            <a:ext cx="3676429" cy="2775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318DCE-6706-F80C-F8A3-3C707B191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088" y="2203882"/>
            <a:ext cx="2053477" cy="2762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C01D0-A5DD-300C-48CB-D1BD108C256C}"/>
              </a:ext>
            </a:extLst>
          </p:cNvPr>
          <p:cNvSpPr txBox="1"/>
          <p:nvPr/>
        </p:nvSpPr>
        <p:spPr>
          <a:xfrm>
            <a:off x="409302" y="22855"/>
            <a:ext cx="648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+mj-lt"/>
              </a:rPr>
              <a:t>England VS West Indies, March 16,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49A6DE-CA4A-9074-BA39-BBF73BF6566C}"/>
              </a:ext>
            </a:extLst>
          </p:cNvPr>
          <p:cNvSpPr txBox="1"/>
          <p:nvPr/>
        </p:nvSpPr>
        <p:spPr>
          <a:xfrm>
            <a:off x="409303" y="3226960"/>
            <a:ext cx="5146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South Africa VS West Indies </a:t>
            </a:r>
            <a:endParaRPr lang="en-IN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C97B65-3403-328C-23D6-F1C365AAD01D}"/>
              </a:ext>
            </a:extLst>
          </p:cNvPr>
          <p:cNvSpPr txBox="1"/>
          <p:nvPr/>
        </p:nvSpPr>
        <p:spPr>
          <a:xfrm>
            <a:off x="5319645" y="1762129"/>
            <a:ext cx="621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India VS West Indies, March 31, 2016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04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47093F-210E-41AD-5D19-A29259B4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BD5CC-69C2-93D8-61E2-187B18A84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A0788-994C-06C3-94E6-4E3A203D8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D02EB-826D-6278-F6DD-9FFB1F87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604" y="210208"/>
            <a:ext cx="4143494" cy="3265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CEFD00-1775-78DA-01D4-67C0B3CB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2959519"/>
            <a:ext cx="8130869" cy="3358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F9C68-4B0F-D6B2-0F7E-B893924DCE0A}"/>
              </a:ext>
            </a:extLst>
          </p:cNvPr>
          <p:cNvSpPr txBox="1"/>
          <p:nvPr/>
        </p:nvSpPr>
        <p:spPr>
          <a:xfrm>
            <a:off x="313507" y="1269533"/>
            <a:ext cx="622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+mj-lt"/>
              </a:rPr>
              <a:t>England VS West Indies, April 03, 2016</a:t>
            </a:r>
          </a:p>
        </p:txBody>
      </p:sp>
    </p:spTree>
    <p:extLst>
      <p:ext uri="{BB962C8B-B14F-4D97-AF65-F5344CB8AC3E}">
        <p14:creationId xmlns:p14="http://schemas.microsoft.com/office/powerpoint/2010/main" val="1871227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227F-38CB-DA2B-A303-790E39AF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485B7-912D-AB85-60B1-EE262190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10294-6501-5D1C-46B5-AAE43B11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77D75-FF73-3BC2-8517-C2DF9492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A5852-5EDE-D8A0-93C3-6F6502F9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36" y="85419"/>
            <a:ext cx="8924109" cy="631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16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668D7B-8C22-3FEA-7827-5953CE5F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0D381-EE8E-9DB7-C48A-73D92ED3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2D21B-95A0-570D-A9AD-A2689370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462D0-1D17-9D48-9BB7-C9FB16827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68"/>
          <a:stretch/>
        </p:blipFill>
        <p:spPr>
          <a:xfrm>
            <a:off x="625475" y="605246"/>
            <a:ext cx="8680788" cy="2119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49858-6787-A991-1464-7F81ADE3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" y="3518530"/>
            <a:ext cx="10456322" cy="27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2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D8C2-BC5B-C077-3EA5-4F142861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1D46-3991-C13D-7626-962C93D1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7AB1E-DB46-E213-3F78-61BBC798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E5837-221B-503D-E353-09F7AFE4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A0A96-4B35-E36A-5416-0701F41BA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6" y="908071"/>
            <a:ext cx="2472690" cy="412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C7E29A-AB08-68D0-D484-E851A2B64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97" y="442253"/>
            <a:ext cx="2481580" cy="407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EE199-3102-2615-1F21-11002ABF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" y="1378243"/>
            <a:ext cx="2481580" cy="435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4FE617-78E1-9BF3-89AE-4C8DD6B12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90" y="1925162"/>
            <a:ext cx="2496487" cy="4490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B00E1-A248-7422-F2CB-7DFF08F47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113" y="442253"/>
            <a:ext cx="7995781" cy="597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2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365760"/>
            <a:ext cx="3017520" cy="1938528"/>
          </a:xfrm>
        </p:spPr>
        <p:txBody>
          <a:bodyPr/>
          <a:lstStyle/>
          <a:p>
            <a:r>
              <a:rPr lang="en-US" sz="2800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926" y="2586445"/>
            <a:ext cx="4443207" cy="2516778"/>
          </a:xfrm>
        </p:spPr>
        <p:txBody>
          <a:bodyPr/>
          <a:lstStyle/>
          <a:p>
            <a:r>
              <a:rPr lang="en-US" altLang="zh-CN" sz="8000" dirty="0"/>
              <a:t>SHINY APP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09693E-524E-9D5D-E3EA-8552CAB7CD99}"/>
              </a:ext>
            </a:extLst>
          </p:cNvPr>
          <p:cNvSpPr/>
          <p:nvPr/>
        </p:nvSpPr>
        <p:spPr>
          <a:xfrm>
            <a:off x="5399314" y="888273"/>
            <a:ext cx="6522720" cy="568669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AC5F9B-4F80-F6BA-71FB-8EBDBBB8E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23" y="557347"/>
            <a:ext cx="6516721" cy="56866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3AA1-1325-574F-8757-9FF333C0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946" y="0"/>
            <a:ext cx="11505542" cy="2331720"/>
          </a:xfrm>
        </p:spPr>
        <p:txBody>
          <a:bodyPr/>
          <a:lstStyle/>
          <a:p>
            <a:r>
              <a:rPr lang="en-US" sz="6000" dirty="0">
                <a:solidFill>
                  <a:schemeClr val="accent4"/>
                </a:solidFill>
                <a:latin typeface="Century Gothic" panose="020B0502020202020204" pitchFamily="34" charset="0"/>
              </a:rPr>
              <a:t>How does Our Dataset look</a:t>
            </a:r>
            <a:r>
              <a:rPr lang="en-US" dirty="0">
                <a:solidFill>
                  <a:schemeClr val="accent4"/>
                </a:solidFill>
                <a:latin typeface="Century Gothic" panose="020B0502020202020204" pitchFamily="34" charset="0"/>
              </a:rPr>
              <a:t>?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AABBB-DDB7-CF10-99DD-F68F30CEEA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F03D8AA-6D41-1C84-DB4B-DEE64EAF77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-158"/>
          <a:stretch/>
        </p:blipFill>
        <p:spPr>
          <a:xfrm>
            <a:off x="171329" y="806958"/>
            <a:ext cx="11849342" cy="55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80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7490E-89F9-073A-0D60-C4A02F9A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A1F41-4E85-A1B0-BC86-7B8E8E34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T20 WORLDCUP 2016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C2E87-24B0-1EAB-5B95-6D18A1E72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2022</a:t>
            </a:r>
          </a:p>
        </p:txBody>
      </p:sp>
      <p:pic>
        <p:nvPicPr>
          <p:cNvPr id="5" name="bandicam 2022-11-14 00-10-58-739">
            <a:hlinkClick r:id="" action="ppaction://media"/>
            <a:extLst>
              <a:ext uri="{FF2B5EF4-FFF2-40B4-BE49-F238E27FC236}">
                <a16:creationId xmlns:a16="http://schemas.microsoft.com/office/drawing/2014/main" id="{731FEFFE-2DC4-6A82-DD83-086794B46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415" r="18415"/>
          <a:stretch/>
        </p:blipFill>
        <p:spPr>
          <a:xfrm>
            <a:off x="6443482" y="812292"/>
            <a:ext cx="4636008" cy="4928616"/>
          </a:xfr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72" y="163558"/>
            <a:ext cx="10897187" cy="96099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Data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T20 WORLDCUP 2016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59520357-46FF-37F6-DE06-E3B8C5A7C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72" y="1245326"/>
            <a:ext cx="11292992" cy="2307771"/>
          </a:xfrm>
        </p:spPr>
        <p:txBody>
          <a:bodyPr/>
          <a:lstStyle/>
          <a:p>
            <a:r>
              <a:rPr lang="en-IN" dirty="0"/>
              <a:t> Our data is based on T20 </a:t>
            </a:r>
            <a:r>
              <a:rPr lang="en-IN" dirty="0" err="1"/>
              <a:t>Worldcup</a:t>
            </a:r>
            <a:r>
              <a:rPr lang="en-IN" dirty="0"/>
              <a:t>, 2016.</a:t>
            </a:r>
          </a:p>
          <a:p>
            <a:r>
              <a:rPr lang="en-IN" dirty="0"/>
              <a:t> Our data contains 33 rows and 13 columns.</a:t>
            </a:r>
          </a:p>
          <a:p>
            <a:r>
              <a:rPr lang="en-IN" dirty="0"/>
              <a:t> Various variables are Team1, Team2, Date, Stadium, </a:t>
            </a:r>
            <a:r>
              <a:rPr lang="en-IN" dirty="0" err="1"/>
              <a:t>Toss_winner</a:t>
            </a:r>
            <a:r>
              <a:rPr lang="en-IN" dirty="0"/>
              <a:t>, </a:t>
            </a:r>
            <a:r>
              <a:rPr lang="en-IN" dirty="0" err="1"/>
              <a:t>Toss_decision</a:t>
            </a:r>
            <a:r>
              <a:rPr lang="en-IN" dirty="0"/>
              <a:t>, Team1_runs, Team1_wickets, Team2_runs, Team2_wickets, </a:t>
            </a:r>
            <a:r>
              <a:rPr lang="en-IN" dirty="0" err="1"/>
              <a:t>Match_winner</a:t>
            </a:r>
            <a:r>
              <a:rPr lang="en-IN" dirty="0"/>
              <a:t> and POM.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07A70-EFF8-F299-A86E-B62B5FA6AD62}"/>
              </a:ext>
            </a:extLst>
          </p:cNvPr>
          <p:cNvSpPr txBox="1"/>
          <p:nvPr/>
        </p:nvSpPr>
        <p:spPr>
          <a:xfrm>
            <a:off x="322217" y="3446249"/>
            <a:ext cx="1076684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Also, we have scrapped data on the scorecard of all the matches played by the four semi-finalist teams namely,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   India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   New Zealand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   West Indies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   England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77951-82C6-CA4D-668E-D1EE39E0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4272C-7CC3-A924-444D-36F3F751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36809-7713-D495-369A-904429068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A81BA-E670-84B3-FD37-2CE2241C1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42" y="711950"/>
            <a:ext cx="5826527" cy="3007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339310-1911-515E-07DE-6F906856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41" y="3640194"/>
            <a:ext cx="5826528" cy="3007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086B7B-5945-5C1B-2034-6524C14CA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531" y="711950"/>
            <a:ext cx="5370166" cy="3564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7C0581-6198-BF71-54FA-ED54B972A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531" y="3504564"/>
            <a:ext cx="5370166" cy="3111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97CB98-E84B-AFFD-63EC-6D42F38650BF}"/>
              </a:ext>
            </a:extLst>
          </p:cNvPr>
          <p:cNvSpPr txBox="1"/>
          <p:nvPr/>
        </p:nvSpPr>
        <p:spPr>
          <a:xfrm>
            <a:off x="217714" y="209006"/>
            <a:ext cx="5947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India VS West Indies, March 31, 2016</a:t>
            </a:r>
            <a:endParaRPr lang="en-IN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7C0B3-C0A2-A9B8-AB7B-406D850DEE9D}"/>
              </a:ext>
            </a:extLst>
          </p:cNvPr>
          <p:cNvSpPr txBox="1"/>
          <p:nvPr/>
        </p:nvSpPr>
        <p:spPr>
          <a:xfrm>
            <a:off x="6287097" y="209006"/>
            <a:ext cx="5779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New Zealand VS England, March 30, 2016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86320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1792301"/>
            <a:ext cx="6473952" cy="585216"/>
          </a:xfrm>
        </p:spPr>
        <p:txBody>
          <a:bodyPr/>
          <a:lstStyle/>
          <a:p>
            <a:r>
              <a:rPr lang="en-US" sz="5400" dirty="0"/>
              <a:t>Libraries we used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80115" y="5468112"/>
            <a:ext cx="1018730" cy="92830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T20 WORLDCUP 2016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89CCA-DB22-1B3B-EA6D-550F1522AF4F}"/>
              </a:ext>
            </a:extLst>
          </p:cNvPr>
          <p:cNvSpPr txBox="1"/>
          <p:nvPr/>
        </p:nvSpPr>
        <p:spPr>
          <a:xfrm>
            <a:off x="1203960" y="1577471"/>
            <a:ext cx="42976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/>
              <a:t>tidyverse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/>
              <a:t>rvest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ggplot2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/>
              <a:t>dplyr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/>
              <a:t>patchwork</a:t>
            </a:r>
            <a:endParaRPr lang="en-US" sz="3200" dirty="0"/>
          </a:p>
          <a:p>
            <a:br>
              <a:rPr lang="en-US" sz="3200" dirty="0"/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37862"/>
            <a:ext cx="12322629" cy="1439962"/>
          </a:xfrm>
        </p:spPr>
        <p:txBody>
          <a:bodyPr/>
          <a:lstStyle/>
          <a:p>
            <a:r>
              <a:rPr lang="en-US" dirty="0"/>
              <a:t>Plots we used to make visualizations and analysis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Bar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Pie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Multiple Bar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Multiple Line diagram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</p:spPr>
        <p:txBody>
          <a:bodyPr/>
          <a:lstStyle/>
          <a:p>
            <a:r>
              <a:rPr lang="en-US" dirty="0"/>
              <a:t>Line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7D7B6-1343-EC0D-E4ED-F0B1B706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895" y="3100977"/>
            <a:ext cx="1241221" cy="886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658237-7A7E-B7C3-1392-D24C7AEF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034" y="5163882"/>
            <a:ext cx="941261" cy="7705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DB8949-91E4-DF7D-DADE-921521B7D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54" y="2886061"/>
            <a:ext cx="1075570" cy="9487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E17418-B315-4FB1-5F0C-6D3828FBCF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07" r="23240"/>
          <a:stretch/>
        </p:blipFill>
        <p:spPr>
          <a:xfrm>
            <a:off x="5456767" y="2815171"/>
            <a:ext cx="1278466" cy="12276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CB99C-3AC2-45AE-9F56-56CA24553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440" y="5138565"/>
            <a:ext cx="1254819" cy="89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209E-7BCC-BBAB-3C47-70A15AB6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" y="1452153"/>
            <a:ext cx="11878491" cy="926157"/>
          </a:xfrm>
        </p:spPr>
        <p:txBody>
          <a:bodyPr/>
          <a:lstStyle/>
          <a:p>
            <a:r>
              <a:rPr lang="en-IN" dirty="0"/>
              <a:t>Why did we choose this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D8D0E-1CA8-8D52-3226-F8173552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0E34D-A386-1506-2FB1-0E1B3546B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T20 WORLDCUP 2016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6534B-1B33-C762-6492-F851BA5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0BCF2-874C-34BB-7437-EA89CF9B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053" y="2879952"/>
            <a:ext cx="2552021" cy="25520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396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1" y="1107975"/>
            <a:ext cx="4014650" cy="3701769"/>
          </a:xfrm>
        </p:spPr>
        <p:txBody>
          <a:bodyPr/>
          <a:lstStyle/>
          <a:p>
            <a:br>
              <a:rPr lang="en-US" sz="4800" dirty="0"/>
            </a:br>
            <a:r>
              <a:rPr lang="en-US" sz="4000" dirty="0"/>
              <a:t>Questions we want to answer through our data visualizations </a:t>
            </a:r>
            <a:endParaRPr lang="en-US" sz="4800" dirty="0"/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4455524" y="1768194"/>
            <a:ext cx="640080" cy="6400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1863" y="457200"/>
            <a:ext cx="6296295" cy="239486"/>
          </a:xfrm>
        </p:spPr>
        <p:txBody>
          <a:bodyPr/>
          <a:lstStyle/>
          <a:p>
            <a:r>
              <a:rPr lang="en-US" dirty="0"/>
              <a:t>1. Did a particular stadium played an important role in winning the match through a toss win?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56704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>
          <a:xfrm>
            <a:off x="4472614" y="3039210"/>
            <a:ext cx="640080" cy="6400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3" y="1746504"/>
            <a:ext cx="6038960" cy="323442"/>
          </a:xfrm>
        </p:spPr>
        <p:txBody>
          <a:bodyPr/>
          <a:lstStyle/>
          <a:p>
            <a:r>
              <a:rPr lang="en-US" dirty="0"/>
              <a:t>2.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>
          <a:xfrm>
            <a:off x="4472614" y="4401433"/>
            <a:ext cx="640080" cy="64008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3" y="3035808"/>
            <a:ext cx="6178295" cy="323442"/>
          </a:xfrm>
        </p:spPr>
        <p:txBody>
          <a:bodyPr/>
          <a:lstStyle/>
          <a:p>
            <a:r>
              <a:rPr lang="en-US" dirty="0"/>
              <a:t>3.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3" y="3359250"/>
            <a:ext cx="5638365" cy="314858"/>
          </a:xfrm>
        </p:spPr>
        <p:txBody>
          <a:bodyPr/>
          <a:lstStyle/>
          <a:p>
            <a:r>
              <a:rPr lang="en-IN" dirty="0"/>
              <a:t>  </a:t>
            </a:r>
            <a:endParaRPr lang="en-US" dirty="0"/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>
          <a:xfrm>
            <a:off x="4472614" y="494307"/>
            <a:ext cx="640080" cy="64008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3" y="4325112"/>
            <a:ext cx="5882205" cy="314858"/>
          </a:xfrm>
        </p:spPr>
        <p:txBody>
          <a:bodyPr/>
          <a:lstStyle/>
          <a:p>
            <a:r>
              <a:rPr lang="en-US" dirty="0"/>
              <a:t>4.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3" y="5614416"/>
            <a:ext cx="6038959" cy="314858"/>
          </a:xfrm>
        </p:spPr>
        <p:txBody>
          <a:bodyPr/>
          <a:lstStyle/>
          <a:p>
            <a:r>
              <a:rPr lang="en-US" dirty="0"/>
              <a:t>5.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</TotalTime>
  <Words>777</Words>
  <Application>Microsoft Office PowerPoint</Application>
  <PresentationFormat>Widescreen</PresentationFormat>
  <Paragraphs>187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Century Gothic</vt:lpstr>
      <vt:lpstr>Karla</vt:lpstr>
      <vt:lpstr>Univers Condensed Light</vt:lpstr>
      <vt:lpstr>Wingdings</vt:lpstr>
      <vt:lpstr>Office Theme</vt:lpstr>
      <vt:lpstr>T20 World Cup 2016 Analysis</vt:lpstr>
      <vt:lpstr>PowerPoint Presentation</vt:lpstr>
      <vt:lpstr>How does Our Dataset look?</vt:lpstr>
      <vt:lpstr>Data Details</vt:lpstr>
      <vt:lpstr>PowerPoint Presentation</vt:lpstr>
      <vt:lpstr>Libraries we used   </vt:lpstr>
      <vt:lpstr>Plots we used to make visualizations and analysis</vt:lpstr>
      <vt:lpstr>Why did we choose this data?</vt:lpstr>
      <vt:lpstr> Questions we want to answer through our data visualizations </vt:lpstr>
      <vt:lpstr> </vt:lpstr>
      <vt:lpstr>PowerPoint Presentation</vt:lpstr>
      <vt:lpstr> Questions we want to answer through our data visualizations </vt:lpstr>
      <vt:lpstr>PowerPoint Presentation</vt:lpstr>
      <vt:lpstr> Questions we want to answer through our data visualizations </vt:lpstr>
      <vt:lpstr> </vt:lpstr>
      <vt:lpstr> </vt:lpstr>
      <vt:lpstr> </vt:lpstr>
      <vt:lpstr> </vt:lpstr>
      <vt:lpstr> Questions we want to answer through our data visualizations </vt:lpstr>
      <vt:lpstr> </vt:lpstr>
      <vt:lpstr>PowerPoint Presentation</vt:lpstr>
      <vt:lpstr> </vt:lpstr>
      <vt:lpstr> Questions we want to answer through our data visualizations </vt:lpstr>
      <vt:lpstr> </vt:lpstr>
      <vt:lpstr>PowerPoint Presentation</vt:lpstr>
      <vt:lpstr> </vt:lpstr>
      <vt:lpstr>PowerPoint Presentation</vt:lpstr>
      <vt:lpstr> </vt:lpstr>
      <vt:lpstr>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MTH208A</dc:title>
  <dc:creator>Vanshika Gupta</dc:creator>
  <cp:lastModifiedBy>Abhraraj Haldar</cp:lastModifiedBy>
  <cp:revision>35</cp:revision>
  <dcterms:created xsi:type="dcterms:W3CDTF">2022-11-12T17:51:12Z</dcterms:created>
  <dcterms:modified xsi:type="dcterms:W3CDTF">2022-11-14T09:49:43Z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